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F82878E-99A1-4A55-A442-1896FED7C718}"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E75BA60-40D1-42FB-8BBB-673502EFB59B}"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F82878E-99A1-4A55-A442-1896FED7C718}"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E75BA60-40D1-42FB-8BBB-673502EFB59B}"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F82878E-99A1-4A55-A442-1896FED7C718}"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E75BA60-40D1-42FB-8BBB-673502EFB59B}"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F82878E-99A1-4A55-A442-1896FED7C718}"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E75BA60-40D1-42FB-8BBB-673502EFB59B}"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F82878E-99A1-4A55-A442-1896FED7C718}"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E75BA60-40D1-42FB-8BBB-673502EFB59B}"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F82878E-99A1-4A55-A442-1896FED7C718}" type="datetimeFigureOut">
              <a:rPr lang="ar-IQ" smtClean="0"/>
              <a:pPr/>
              <a:t>05/02/1433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E75BA60-40D1-42FB-8BBB-673502EFB59B}"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F82878E-99A1-4A55-A442-1896FED7C718}" type="datetimeFigureOut">
              <a:rPr lang="ar-IQ" smtClean="0"/>
              <a:pPr/>
              <a:t>05/02/1433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E75BA60-40D1-42FB-8BBB-673502EFB59B}"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F82878E-99A1-4A55-A442-1896FED7C718}" type="datetimeFigureOut">
              <a:rPr lang="ar-IQ" smtClean="0"/>
              <a:pPr/>
              <a:t>05/02/1433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E75BA60-40D1-42FB-8BBB-673502EFB59B}"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F82878E-99A1-4A55-A442-1896FED7C718}" type="datetimeFigureOut">
              <a:rPr lang="ar-IQ" smtClean="0"/>
              <a:pPr/>
              <a:t>05/02/1433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E75BA60-40D1-42FB-8BBB-673502EFB59B}"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F82878E-99A1-4A55-A442-1896FED7C718}" type="datetimeFigureOut">
              <a:rPr lang="ar-IQ" smtClean="0"/>
              <a:pPr/>
              <a:t>05/02/1433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E75BA60-40D1-42FB-8BBB-673502EFB59B}"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F82878E-99A1-4A55-A442-1896FED7C718}" type="datetimeFigureOut">
              <a:rPr lang="ar-IQ" smtClean="0"/>
              <a:pPr/>
              <a:t>05/02/1433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E75BA60-40D1-42FB-8BBB-673502EFB59B}"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F82878E-99A1-4A55-A442-1896FED7C718}" type="datetimeFigureOut">
              <a:rPr lang="ar-IQ" smtClean="0"/>
              <a:pPr/>
              <a:t>05/02/1433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E75BA60-40D1-42FB-8BBB-673502EFB59B}"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smtClean="0"/>
              <a:t>التبادل </a:t>
            </a:r>
            <a:r>
              <a:rPr lang="ar-IQ" dirty="0"/>
              <a:t>الغازي في الرئتين وفي الأنسجة</a:t>
            </a:r>
            <a:br>
              <a:rPr lang="ar-IQ" dirty="0"/>
            </a:br>
            <a:r>
              <a:rPr lang="ar-IQ" dirty="0"/>
              <a:t/>
            </a:r>
            <a:br>
              <a:rPr lang="ar-IQ" dirty="0"/>
            </a:br>
            <a:r>
              <a:rPr lang="ar-IQ" dirty="0" smtClean="0"/>
              <a:t>أ.د </a:t>
            </a:r>
            <a:r>
              <a:rPr lang="ar-IQ" dirty="0" smtClean="0"/>
              <a:t>ياسين حبيب </a:t>
            </a:r>
            <a:r>
              <a:rPr lang="ar-IQ" dirty="0" err="1" smtClean="0"/>
              <a:t>عزال</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500042"/>
            <a:ext cx="8572560" cy="6000792"/>
          </a:xfrm>
        </p:spPr>
        <p:txBody>
          <a:bodyPr>
            <a:noAutofit/>
          </a:bodyPr>
          <a:lstStyle/>
          <a:p>
            <a:r>
              <a:rPr lang="ar-IQ" sz="2000" b="1" dirty="0"/>
              <a:t>هناك نظريتين لتفسير التبادل الغازي وهما :</a:t>
            </a:r>
          </a:p>
          <a:p>
            <a:pPr algn="just"/>
            <a:r>
              <a:rPr lang="ar-IQ" sz="2000" b="1" dirty="0"/>
              <a:t>النظرية الفيزيائية : </a:t>
            </a:r>
            <a:r>
              <a:rPr lang="ar-IQ" sz="2000" dirty="0"/>
              <a:t>والتي تعرف بنظرية الانتشار حيث تفسر التبادل الغازي حسب التباين في ضغوط الغازات وهذه النظرية هي المعول عليها في تفسير هذه الظواهر حتى الآن .</a:t>
            </a:r>
          </a:p>
          <a:p>
            <a:pPr algn="just"/>
            <a:r>
              <a:rPr lang="ar-IQ" sz="2000" b="1" dirty="0"/>
              <a:t>النظرية الإفرازية : </a:t>
            </a:r>
            <a:r>
              <a:rPr lang="ar-IQ" sz="2000" dirty="0"/>
              <a:t>وحسب هذه النظرية فان خلايا بطانة الرئتين </a:t>
            </a:r>
            <a:r>
              <a:rPr lang="ar-IQ" sz="2000" dirty="0" err="1"/>
              <a:t>الطلائية</a:t>
            </a:r>
            <a:r>
              <a:rPr lang="ar-IQ" sz="2000" dirty="0"/>
              <a:t> تفرز الأوكسجين من الحويصلات إلى الدم في الأوعية الدموية الرئوية ولكن هذه النظرية لم تؤكد حتى الآن . </a:t>
            </a:r>
            <a:r>
              <a:rPr lang="ar-IQ" sz="2000" dirty="0" smtClean="0"/>
              <a:t>يبلغ </a:t>
            </a:r>
            <a:r>
              <a:rPr lang="ar-IQ" sz="2000" dirty="0"/>
              <a:t> </a:t>
            </a:r>
            <a:r>
              <a:rPr lang="en-US" sz="2000" dirty="0"/>
              <a:t>PO2 </a:t>
            </a:r>
            <a:r>
              <a:rPr lang="ar-IQ" sz="2000" dirty="0"/>
              <a:t>حوالي 40 ملم </a:t>
            </a:r>
            <a:r>
              <a:rPr lang="ar-IQ" sz="2000" dirty="0" err="1"/>
              <a:t>زئبق</a:t>
            </a:r>
            <a:r>
              <a:rPr lang="ar-IQ" sz="2000" dirty="0"/>
              <a:t> و </a:t>
            </a:r>
            <a:r>
              <a:rPr lang="en-US" sz="2000" dirty="0"/>
              <a:t>PCO2 </a:t>
            </a:r>
            <a:r>
              <a:rPr lang="ar-IQ" sz="2000" dirty="0"/>
              <a:t>حوالي 46 ملم </a:t>
            </a:r>
            <a:r>
              <a:rPr lang="ar-IQ" sz="2000" dirty="0" err="1"/>
              <a:t>زئبق</a:t>
            </a:r>
            <a:r>
              <a:rPr lang="ar-IQ" sz="2000" dirty="0"/>
              <a:t> في الدم الوارد إلى الرئتين </a:t>
            </a:r>
            <a:r>
              <a:rPr lang="ar-IQ" sz="2000" dirty="0" smtClean="0"/>
              <a:t> ( </a:t>
            </a:r>
            <a:r>
              <a:rPr lang="ar-IQ" sz="2000" dirty="0"/>
              <a:t>الدم الوريدي ) . وبما أن </a:t>
            </a:r>
            <a:r>
              <a:rPr lang="en-US" sz="2000" dirty="0"/>
              <a:t>PO2 </a:t>
            </a:r>
            <a:r>
              <a:rPr lang="ar-IQ" sz="2000" dirty="0"/>
              <a:t>و </a:t>
            </a:r>
            <a:r>
              <a:rPr lang="en-US" sz="2000" dirty="0"/>
              <a:t>PCO2 </a:t>
            </a:r>
            <a:r>
              <a:rPr lang="ar-IQ" sz="2000" dirty="0"/>
              <a:t>في هواء الحويصلات يبلغان عادة 104 ملم </a:t>
            </a:r>
            <a:r>
              <a:rPr lang="ar-IQ" sz="2000" dirty="0" err="1"/>
              <a:t>زئبق</a:t>
            </a:r>
            <a:r>
              <a:rPr lang="ar-IQ" sz="2000" dirty="0"/>
              <a:t> و 40 ملم </a:t>
            </a:r>
            <a:r>
              <a:rPr lang="ar-IQ" sz="2000" dirty="0" err="1"/>
              <a:t>زئبق</a:t>
            </a:r>
            <a:r>
              <a:rPr lang="ar-IQ" sz="2000" dirty="0"/>
              <a:t> على التوالي لذا فان هناك زيادة في </a:t>
            </a:r>
            <a:r>
              <a:rPr lang="en-US" sz="2000" dirty="0"/>
              <a:t>PO2  </a:t>
            </a:r>
            <a:r>
              <a:rPr lang="ar-IQ" sz="2000" dirty="0"/>
              <a:t>من الهواء إلى الدم وزيادة في </a:t>
            </a:r>
            <a:r>
              <a:rPr lang="en-US" sz="2000" dirty="0"/>
              <a:t>PCO2 </a:t>
            </a:r>
            <a:r>
              <a:rPr lang="ar-IQ" sz="2000" dirty="0"/>
              <a:t>بالاتجاه المعاكس . وبذلك ينتقل </a:t>
            </a:r>
            <a:r>
              <a:rPr lang="en-US" sz="2000" dirty="0"/>
              <a:t>O2 </a:t>
            </a:r>
            <a:r>
              <a:rPr lang="ar-IQ" sz="2000" dirty="0"/>
              <a:t>من الحويصلات إلى الدم </a:t>
            </a:r>
            <a:r>
              <a:rPr lang="ar-IQ" sz="2000" dirty="0" err="1"/>
              <a:t>و</a:t>
            </a:r>
            <a:r>
              <a:rPr lang="ar-IQ" sz="2000" dirty="0"/>
              <a:t> </a:t>
            </a:r>
            <a:r>
              <a:rPr lang="en-US" sz="2000" dirty="0"/>
              <a:t>CO2 </a:t>
            </a:r>
            <a:r>
              <a:rPr lang="ar-IQ" sz="2000" dirty="0"/>
              <a:t>من الدم إلى الحويصلات بعملية الانتشار البسيط . وعملية الانتشار هذه سريعة لان السطح الذي يحدث خلاله واسع جدا" كما أن سمك الغشاء </a:t>
            </a:r>
            <a:r>
              <a:rPr lang="ar-IQ" sz="2000" dirty="0">
                <a:latin typeface="Simplified Arabic" pitchFamily="18" charset="-78"/>
              </a:rPr>
              <a:t>الفاصل</a:t>
            </a:r>
            <a:r>
              <a:rPr lang="ar-IQ" sz="2000" dirty="0"/>
              <a:t> بين هواء الحويصلات والدم لا يتجاوز خليتين فقط . نتيجة لهذين العاملين يتم توازن سريع بين الهواء والدم بالرغم من أن الفترة الزمنية التي يستغرقها مرور الدم خلال الرئتين هي اقل من ثانية واحدة . وعلى هذا فان </a:t>
            </a:r>
            <a:r>
              <a:rPr lang="en-US" sz="2000" dirty="0"/>
              <a:t>PO2 </a:t>
            </a:r>
            <a:r>
              <a:rPr lang="ar-IQ" sz="2000" dirty="0"/>
              <a:t>و </a:t>
            </a:r>
            <a:r>
              <a:rPr lang="en-US" sz="2000" dirty="0"/>
              <a:t>PCO2 </a:t>
            </a:r>
            <a:r>
              <a:rPr lang="ar-IQ" sz="2000" dirty="0"/>
              <a:t>في الدم الذي يترك الرئتين ( الدم الشرياني ) هما 104 </a:t>
            </a:r>
            <a:r>
              <a:rPr lang="ar-IQ" sz="2000" dirty="0" err="1"/>
              <a:t>و</a:t>
            </a:r>
            <a:r>
              <a:rPr lang="ar-IQ" sz="2000" dirty="0"/>
              <a:t> 40 ملم </a:t>
            </a:r>
            <a:r>
              <a:rPr lang="ar-IQ" sz="2000" dirty="0" err="1"/>
              <a:t>زئبق</a:t>
            </a:r>
            <a:r>
              <a:rPr lang="ar-IQ" sz="2000" dirty="0"/>
              <a:t> على التوالي . أما في الأنسجة فيحدث العكس أي أن الأوكسجين ينتقل من الدم إلى </a:t>
            </a:r>
            <a:r>
              <a:rPr lang="ar-IQ" sz="2000" dirty="0" err="1"/>
              <a:t>الانسجة</a:t>
            </a:r>
            <a:r>
              <a:rPr lang="ar-IQ" sz="2000" dirty="0"/>
              <a:t> لان </a:t>
            </a:r>
            <a:r>
              <a:rPr lang="en-US" sz="2000" dirty="0"/>
              <a:t>PO2 </a:t>
            </a:r>
            <a:r>
              <a:rPr lang="ar-IQ" sz="2000" dirty="0"/>
              <a:t>في الدم أعلى منه في </a:t>
            </a:r>
            <a:r>
              <a:rPr lang="ar-IQ" sz="2000" dirty="0" err="1"/>
              <a:t>الانسجة</a:t>
            </a:r>
            <a:r>
              <a:rPr lang="ar-IQ" sz="2000" dirty="0"/>
              <a:t> والحالة معكوسة بالنسبة لثاني </a:t>
            </a:r>
            <a:r>
              <a:rPr lang="ar-IQ" sz="2000" dirty="0" err="1"/>
              <a:t>اوكسيد</a:t>
            </a:r>
            <a:r>
              <a:rPr lang="ar-IQ" sz="2000" dirty="0"/>
              <a:t> </a:t>
            </a:r>
            <a:r>
              <a:rPr lang="ar-IQ" sz="2000" dirty="0" err="1"/>
              <a:t>الكاربون</a:t>
            </a:r>
            <a:r>
              <a:rPr lang="ar-IQ" sz="2000" dirty="0"/>
              <a:t> . إن قيمة كل من </a:t>
            </a:r>
            <a:r>
              <a:rPr lang="en-US" sz="2000" dirty="0"/>
              <a:t>PO2 </a:t>
            </a:r>
            <a:r>
              <a:rPr lang="ar-IQ" sz="2000" dirty="0"/>
              <a:t>و </a:t>
            </a:r>
            <a:r>
              <a:rPr lang="en-US" sz="2000" dirty="0"/>
              <a:t>PCO2 </a:t>
            </a:r>
            <a:r>
              <a:rPr lang="ar-IQ" sz="2000" dirty="0"/>
              <a:t>في </a:t>
            </a:r>
            <a:r>
              <a:rPr lang="ar-IQ" sz="2000" dirty="0" err="1"/>
              <a:t>الانسجة</a:t>
            </a:r>
            <a:r>
              <a:rPr lang="ar-IQ" sz="2000" dirty="0"/>
              <a:t> غير معروفة لصعوبة قياسها من جهة ولأنها دائمة التغير من جهة أخرى وهي تعتمد على درجة فعالية </a:t>
            </a:r>
            <a:r>
              <a:rPr lang="ar-IQ" sz="2000" dirty="0" err="1"/>
              <a:t>الانسجة</a:t>
            </a:r>
            <a:r>
              <a:rPr lang="ar-IQ" sz="2000" dirty="0"/>
              <a:t> </a:t>
            </a:r>
            <a:r>
              <a:rPr lang="ar-IQ" sz="2000" dirty="0" smtClean="0"/>
              <a:t>.</a:t>
            </a:r>
            <a:endParaRPr lang="ar-IQ"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a:t>نقل الغازات بواسطة </a:t>
            </a:r>
            <a:r>
              <a:rPr lang="ar-IQ" dirty="0" smtClean="0"/>
              <a:t>الدم</a:t>
            </a:r>
            <a:endParaRPr lang="ar-IQ" dirty="0"/>
          </a:p>
        </p:txBody>
      </p:sp>
      <p:sp>
        <p:nvSpPr>
          <p:cNvPr id="3" name="عنصر نائب للمحتوى 2"/>
          <p:cNvSpPr>
            <a:spLocks noGrp="1"/>
          </p:cNvSpPr>
          <p:nvPr>
            <p:ph idx="1"/>
          </p:nvPr>
        </p:nvSpPr>
        <p:spPr>
          <a:xfrm>
            <a:off x="457200" y="1600200"/>
            <a:ext cx="8329642" cy="4525963"/>
          </a:xfrm>
        </p:spPr>
        <p:txBody>
          <a:bodyPr>
            <a:normAutofit fontScale="85000" lnSpcReduction="20000"/>
          </a:bodyPr>
          <a:lstStyle/>
          <a:p>
            <a:pPr algn="just"/>
            <a:r>
              <a:rPr lang="ar-IQ" dirty="0" err="1" smtClean="0"/>
              <a:t>ان</a:t>
            </a:r>
            <a:r>
              <a:rPr lang="ar-IQ" dirty="0" smtClean="0"/>
              <a:t> </a:t>
            </a:r>
            <a:r>
              <a:rPr lang="ar-IQ" dirty="0"/>
              <a:t>من أهم وظائف الدم هو نقل كل من الأوكسجين وثنائي </a:t>
            </a:r>
            <a:r>
              <a:rPr lang="ar-IQ" dirty="0" err="1"/>
              <a:t>اوكسيد</a:t>
            </a:r>
            <a:r>
              <a:rPr lang="ar-IQ" dirty="0"/>
              <a:t> </a:t>
            </a:r>
            <a:r>
              <a:rPr lang="ar-IQ" dirty="0" err="1"/>
              <a:t>الكاربون</a:t>
            </a:r>
            <a:r>
              <a:rPr lang="ar-IQ" dirty="0"/>
              <a:t> بين الأعضاء التنفسية والأنسجة . لقد تكيف الدم لأداء هذه الوظيفة فهو يحتوي على الكريات الحمراء المملوءة </a:t>
            </a:r>
            <a:r>
              <a:rPr lang="ar-IQ" dirty="0" err="1"/>
              <a:t>بالهيموكلوبين</a:t>
            </a:r>
            <a:r>
              <a:rPr lang="ar-IQ" dirty="0"/>
              <a:t> السريع الاتحاد بغاز الأوكسجين . تتألف </a:t>
            </a:r>
            <a:r>
              <a:rPr lang="ar-IQ" dirty="0" err="1"/>
              <a:t>جزيئة</a:t>
            </a:r>
            <a:r>
              <a:rPr lang="ar-IQ" dirty="0"/>
              <a:t> </a:t>
            </a:r>
            <a:r>
              <a:rPr lang="ar-IQ" dirty="0" err="1"/>
              <a:t>الهيموكلوبين</a:t>
            </a:r>
            <a:r>
              <a:rPr lang="ar-IQ" dirty="0"/>
              <a:t> من </a:t>
            </a:r>
            <a:r>
              <a:rPr lang="ar-IQ" dirty="0" err="1"/>
              <a:t>جزئين</a:t>
            </a:r>
            <a:r>
              <a:rPr lang="ar-IQ" dirty="0"/>
              <a:t> بروتيني يدعى </a:t>
            </a:r>
            <a:r>
              <a:rPr lang="ar-IQ" dirty="0" err="1"/>
              <a:t>الكلوبين</a:t>
            </a:r>
            <a:r>
              <a:rPr lang="ar-IQ" dirty="0"/>
              <a:t> </a:t>
            </a:r>
            <a:r>
              <a:rPr lang="en-US" dirty="0" err="1"/>
              <a:t>Globin</a:t>
            </a:r>
            <a:r>
              <a:rPr lang="en-US" dirty="0"/>
              <a:t> </a:t>
            </a:r>
            <a:r>
              <a:rPr lang="ar-IQ" dirty="0"/>
              <a:t>وجزء لا بروتيني يدعى هيم </a:t>
            </a:r>
            <a:r>
              <a:rPr lang="en-US" dirty="0" err="1"/>
              <a:t>Heme</a:t>
            </a:r>
            <a:r>
              <a:rPr lang="en-US" dirty="0"/>
              <a:t> </a:t>
            </a:r>
            <a:r>
              <a:rPr lang="ar-IQ" dirty="0"/>
              <a:t>وهذا الأخير يتألف من أربعة من حلقات </a:t>
            </a:r>
            <a:r>
              <a:rPr lang="ar-IQ" dirty="0" err="1"/>
              <a:t>البايرول</a:t>
            </a:r>
            <a:r>
              <a:rPr lang="ar-IQ" dirty="0"/>
              <a:t> </a:t>
            </a:r>
            <a:r>
              <a:rPr lang="en-US" dirty="0" err="1"/>
              <a:t>Pyrole</a:t>
            </a:r>
            <a:r>
              <a:rPr lang="en-US" dirty="0"/>
              <a:t> rings </a:t>
            </a:r>
            <a:r>
              <a:rPr lang="ar-IQ" dirty="0"/>
              <a:t>يوجد في وسطها الحديد ( في حالة </a:t>
            </a:r>
            <a:r>
              <a:rPr lang="ar-IQ" dirty="0" err="1"/>
              <a:t>الحديدوز</a:t>
            </a:r>
            <a:r>
              <a:rPr lang="ar-IQ" dirty="0"/>
              <a:t> ) . إن دماء الحيوانات على درجات مختلفة من الكفاءة في نقل هذين الغازين ودم الفقريات أكثرها قدرة على ذلك . لا يحتوي الدم إلا على كمية ضئيلة جدا" من غاز النيتروجين بالرغم من أن هذا الغاز يؤلف نسبة عالية من الهواء والسبب في ذلك هو عدم حاجة </a:t>
            </a:r>
            <a:r>
              <a:rPr lang="ar-IQ" dirty="0" err="1"/>
              <a:t>الانسجة</a:t>
            </a:r>
            <a:r>
              <a:rPr lang="ar-IQ" dirty="0"/>
              <a:t> لهذا الغاز وبالتالي عدم تكيف الدم لنقله هذا من جهة ومن الجهة </a:t>
            </a:r>
            <a:r>
              <a:rPr lang="ar-IQ" dirty="0" err="1"/>
              <a:t>الاخرى</a:t>
            </a:r>
            <a:r>
              <a:rPr lang="ar-IQ" dirty="0"/>
              <a:t> هو أن قابلية ذوبان هذا الغاز في الدم واطئة . </a:t>
            </a:r>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a:t>نقل </a:t>
            </a:r>
            <a:r>
              <a:rPr lang="ar-IQ" dirty="0" smtClean="0"/>
              <a:t>الأوكسجين</a:t>
            </a:r>
            <a:endParaRPr lang="ar-IQ" dirty="0"/>
          </a:p>
        </p:txBody>
      </p:sp>
      <p:sp>
        <p:nvSpPr>
          <p:cNvPr id="3" name="عنصر نائب للمحتوى 2"/>
          <p:cNvSpPr>
            <a:spLocks noGrp="1"/>
          </p:cNvSpPr>
          <p:nvPr>
            <p:ph idx="1"/>
          </p:nvPr>
        </p:nvSpPr>
        <p:spPr>
          <a:xfrm>
            <a:off x="285720" y="1357298"/>
            <a:ext cx="8572560" cy="4768865"/>
          </a:xfrm>
        </p:spPr>
        <p:txBody>
          <a:bodyPr>
            <a:normAutofit fontScale="70000" lnSpcReduction="20000"/>
          </a:bodyPr>
          <a:lstStyle/>
          <a:p>
            <a:pPr algn="just"/>
            <a:r>
              <a:rPr lang="ar-IQ" dirty="0"/>
              <a:t>استطاعة الدم حمل كمية كبيرة من الأوكسجين بالرغم من أن قابلية ذوبانه في الماء واطئة جدا" ويرجع السبب في ذلك إلى وجود </a:t>
            </a:r>
            <a:r>
              <a:rPr lang="ar-IQ" dirty="0" err="1"/>
              <a:t>الهيموكلوبين</a:t>
            </a:r>
            <a:r>
              <a:rPr lang="ar-IQ" dirty="0"/>
              <a:t> الذي يتحد بسهولة مع الأوكسجين . إن هذا الاتحاد راجع وسريع ولهاتين الخاصيتين أهمية حيث يستطيع </a:t>
            </a:r>
            <a:r>
              <a:rPr lang="ar-IQ" dirty="0" err="1"/>
              <a:t>الهيموكلوبين</a:t>
            </a:r>
            <a:r>
              <a:rPr lang="ar-IQ" dirty="0"/>
              <a:t> أن يتحد مع الأوكسجين في الرئتين بنفس السهولة التي يستطيع معها التحلل منه في </a:t>
            </a:r>
            <a:r>
              <a:rPr lang="ar-IQ" dirty="0" err="1"/>
              <a:t>الانسجة</a:t>
            </a:r>
            <a:r>
              <a:rPr lang="ar-IQ" dirty="0"/>
              <a:t> . يوجد </a:t>
            </a:r>
            <a:r>
              <a:rPr lang="ar-IQ" dirty="0" err="1"/>
              <a:t>الهيموكلوبين</a:t>
            </a:r>
            <a:r>
              <a:rPr lang="ar-IQ" dirty="0"/>
              <a:t> بشكلين في الدم هما </a:t>
            </a:r>
            <a:r>
              <a:rPr lang="ar-IQ" dirty="0" err="1"/>
              <a:t>الهيموكلوبين</a:t>
            </a:r>
            <a:r>
              <a:rPr lang="ar-IQ" dirty="0"/>
              <a:t> المختزل </a:t>
            </a:r>
            <a:r>
              <a:rPr lang="en-US" dirty="0" err="1"/>
              <a:t>Hb</a:t>
            </a:r>
            <a:r>
              <a:rPr lang="en-US" dirty="0"/>
              <a:t> </a:t>
            </a:r>
            <a:r>
              <a:rPr lang="ar-IQ" dirty="0" err="1"/>
              <a:t>والهيموكلوبين</a:t>
            </a:r>
            <a:r>
              <a:rPr lang="ar-IQ" dirty="0"/>
              <a:t> </a:t>
            </a:r>
            <a:r>
              <a:rPr lang="ar-IQ" dirty="0" err="1"/>
              <a:t>المؤكسج</a:t>
            </a:r>
            <a:r>
              <a:rPr lang="ar-IQ" dirty="0"/>
              <a:t> </a:t>
            </a:r>
            <a:r>
              <a:rPr lang="en-US" dirty="0"/>
              <a:t>HbO2 . </a:t>
            </a:r>
            <a:r>
              <a:rPr lang="ar-IQ" dirty="0"/>
              <a:t>تختلف نسبة هذين النوعين من </a:t>
            </a:r>
            <a:r>
              <a:rPr lang="ar-IQ" dirty="0" err="1"/>
              <a:t>الهيموكلوبين</a:t>
            </a:r>
            <a:r>
              <a:rPr lang="ar-IQ" dirty="0"/>
              <a:t> في الدم وتعتمد على كمية الأوكسجين المتوفر . إذا عرض الدم لمدة كافية إلى الهواء فنه يتشبع بالأوكسجين وفي هذه الحالة يكون 98% من الأوكسجين باتحاده </a:t>
            </a:r>
            <a:r>
              <a:rPr lang="ar-IQ" dirty="0" err="1" smtClean="0"/>
              <a:t>معالهيموكلوبين</a:t>
            </a:r>
            <a:r>
              <a:rPr lang="ar-IQ" dirty="0" smtClean="0"/>
              <a:t> </a:t>
            </a:r>
            <a:r>
              <a:rPr lang="ar-IQ" dirty="0"/>
              <a:t>وأما 2% الباقية فهو بشكل ذائب في المصل . يحتوي الدم المشبع على 20 سم3 من الأوكسجين في كل 100 سم3 منه . تعتمد نسبة </a:t>
            </a:r>
            <a:r>
              <a:rPr lang="ar-IQ" dirty="0" err="1"/>
              <a:t>الهيموكلوبين</a:t>
            </a:r>
            <a:r>
              <a:rPr lang="ar-IQ" dirty="0"/>
              <a:t> المتحد مع الأوكسجين </a:t>
            </a:r>
            <a:r>
              <a:rPr lang="en-US" dirty="0"/>
              <a:t>HbO2 </a:t>
            </a:r>
            <a:r>
              <a:rPr lang="ar-IQ" dirty="0"/>
              <a:t>على الضغط الجزئي لهذا الغاز المعرض له الدم والعلاقة بين </a:t>
            </a:r>
            <a:r>
              <a:rPr lang="ar-IQ" dirty="0" err="1"/>
              <a:t>الهيموكلوبين</a:t>
            </a:r>
            <a:r>
              <a:rPr lang="ar-IQ" dirty="0"/>
              <a:t> </a:t>
            </a:r>
            <a:r>
              <a:rPr lang="ar-IQ" dirty="0" err="1"/>
              <a:t>المؤكسج</a:t>
            </a:r>
            <a:r>
              <a:rPr lang="ar-IQ" dirty="0"/>
              <a:t> </a:t>
            </a:r>
            <a:r>
              <a:rPr lang="en-US" dirty="0"/>
              <a:t>HbO2 </a:t>
            </a:r>
            <a:r>
              <a:rPr lang="ar-IQ" dirty="0"/>
              <a:t>والضغط الجزئي للأوكسجين </a:t>
            </a:r>
            <a:r>
              <a:rPr lang="en-US" dirty="0"/>
              <a:t>PO2 </a:t>
            </a:r>
            <a:r>
              <a:rPr lang="ar-IQ" dirty="0"/>
              <a:t>طردية ولكن ليست خطية وإنما على شكل حرف </a:t>
            </a:r>
            <a:r>
              <a:rPr lang="en-US" dirty="0"/>
              <a:t>S </a:t>
            </a:r>
            <a:r>
              <a:rPr lang="ar-IQ" dirty="0"/>
              <a:t>مفتوح . يدعى الخط البياني الذي يوضح العلاقة بين </a:t>
            </a:r>
            <a:r>
              <a:rPr lang="en-US" dirty="0"/>
              <a:t>PO2 </a:t>
            </a:r>
            <a:r>
              <a:rPr lang="ar-IQ" dirty="0"/>
              <a:t>و </a:t>
            </a:r>
            <a:r>
              <a:rPr lang="en-US" dirty="0" err="1"/>
              <a:t>Hb</a:t>
            </a:r>
            <a:r>
              <a:rPr lang="en-US" dirty="0"/>
              <a:t>% </a:t>
            </a:r>
            <a:r>
              <a:rPr lang="ar-IQ" dirty="0"/>
              <a:t>بالمنحني </a:t>
            </a:r>
            <a:r>
              <a:rPr lang="ar-IQ" dirty="0" err="1"/>
              <a:t>التفككي</a:t>
            </a:r>
            <a:r>
              <a:rPr lang="ar-IQ" dirty="0"/>
              <a:t> للأوكسجين . إن درجة تشبع </a:t>
            </a:r>
            <a:r>
              <a:rPr lang="ar-IQ" dirty="0" err="1"/>
              <a:t>الهيموكلوبين</a:t>
            </a:r>
            <a:r>
              <a:rPr lang="ar-IQ" dirty="0"/>
              <a:t> في الدم التارك للرئتين هو حوالي 97% لأنه في توازن مع هواء الحويصلات الذي يبلغ فيها  </a:t>
            </a:r>
            <a:r>
              <a:rPr lang="en-US" dirty="0"/>
              <a:t>PO2</a:t>
            </a:r>
            <a:r>
              <a:rPr lang="ar-IQ" dirty="0"/>
              <a:t>حوالي 100 ملم </a:t>
            </a:r>
            <a:r>
              <a:rPr lang="ar-IQ" dirty="0" err="1"/>
              <a:t>زئبق</a:t>
            </a:r>
            <a:r>
              <a:rPr lang="ar-IQ" dirty="0"/>
              <a:t> . أما درجة تشبع الدم القادم من </a:t>
            </a:r>
            <a:r>
              <a:rPr lang="ar-IQ" dirty="0" err="1"/>
              <a:t>الانسجة</a:t>
            </a:r>
            <a:r>
              <a:rPr lang="ar-IQ" dirty="0"/>
              <a:t> فهو 70% لان </a:t>
            </a:r>
            <a:r>
              <a:rPr lang="en-US" dirty="0"/>
              <a:t>PO2 </a:t>
            </a:r>
            <a:r>
              <a:rPr lang="ar-IQ" dirty="0"/>
              <a:t>في الدم الوريدي هو 40 ملم </a:t>
            </a:r>
            <a:r>
              <a:rPr lang="ar-IQ" dirty="0" err="1"/>
              <a:t>زئبق</a:t>
            </a:r>
            <a:r>
              <a:rPr lang="ar-IQ" dirty="0"/>
              <a:t> .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70000" lnSpcReduction="20000"/>
          </a:bodyPr>
          <a:lstStyle/>
          <a:p>
            <a:endParaRPr lang="ar-IQ" dirty="0" smtClean="0"/>
          </a:p>
          <a:p>
            <a:pPr algn="just"/>
            <a:r>
              <a:rPr lang="ar-IQ" dirty="0" smtClean="0"/>
              <a:t>أما من حيث </a:t>
            </a:r>
            <a:r>
              <a:rPr lang="ar-IQ" dirty="0" err="1" smtClean="0"/>
              <a:t>الحجوم</a:t>
            </a:r>
            <a:r>
              <a:rPr lang="ar-IQ" dirty="0" smtClean="0"/>
              <a:t> فيبلغ مقدار الأوكسجين 20 سم3 في كل 100 سم3 من الدم الشرياني </a:t>
            </a:r>
            <a:r>
              <a:rPr lang="ar-IQ" dirty="0" err="1" smtClean="0"/>
              <a:t>و</a:t>
            </a:r>
            <a:r>
              <a:rPr lang="ar-IQ" dirty="0" smtClean="0"/>
              <a:t> 15 سم3 في كل 100 سم3 من الدم الوريد . أي أن كل 100 سم3 من الدم عند مروره بالرئتين يكتسب 5 سم3 من الأوكسجين وعند مرور هذه الكمية من الدم في </a:t>
            </a:r>
            <a:r>
              <a:rPr lang="ar-IQ" dirty="0" err="1" smtClean="0"/>
              <a:t>الانسجة</a:t>
            </a:r>
            <a:r>
              <a:rPr lang="ar-IQ" dirty="0" smtClean="0"/>
              <a:t> يفقد 5 سم3 من هذا الغاز وذلك أثناء الراحة . أما عند القيام بمجهود فان كمية الدم المار خلال </a:t>
            </a:r>
            <a:r>
              <a:rPr lang="ar-IQ" dirty="0" err="1" smtClean="0"/>
              <a:t>الانسجة</a:t>
            </a:r>
            <a:r>
              <a:rPr lang="ar-IQ" dirty="0" smtClean="0"/>
              <a:t> تزداد بالإضافة إلى زيادة تفريغ الدم للأوكسجين .</a:t>
            </a:r>
          </a:p>
          <a:p>
            <a:pPr algn="just"/>
            <a:r>
              <a:rPr lang="ar-IQ" dirty="0" smtClean="0"/>
              <a:t>تتأثر قابلية اتحاد الأوكسجين </a:t>
            </a:r>
            <a:r>
              <a:rPr lang="ar-IQ" dirty="0" err="1" smtClean="0"/>
              <a:t>بالهيموكلوبين</a:t>
            </a:r>
            <a:r>
              <a:rPr lang="ar-IQ" dirty="0" smtClean="0"/>
              <a:t> بعدة عوامل أهمها كمية ثنائي </a:t>
            </a:r>
            <a:r>
              <a:rPr lang="ar-IQ" dirty="0" err="1" smtClean="0"/>
              <a:t>اوكسيد</a:t>
            </a:r>
            <a:r>
              <a:rPr lang="ar-IQ" dirty="0" smtClean="0"/>
              <a:t> </a:t>
            </a:r>
            <a:r>
              <a:rPr lang="ar-IQ" dirty="0" err="1" smtClean="0"/>
              <a:t>الكاربون</a:t>
            </a:r>
            <a:r>
              <a:rPr lang="ar-IQ" dirty="0" smtClean="0"/>
              <a:t> ودرجة الحرارة . فوجود كمية كبيرة من </a:t>
            </a:r>
            <a:r>
              <a:rPr lang="en-US" dirty="0" smtClean="0"/>
              <a:t>CO2 </a:t>
            </a:r>
            <a:r>
              <a:rPr lang="ar-IQ" dirty="0" smtClean="0"/>
              <a:t>يقلل من الاتحاد وانخفاض </a:t>
            </a:r>
            <a:r>
              <a:rPr lang="en-US" dirty="0" smtClean="0"/>
              <a:t>CO2 </a:t>
            </a:r>
            <a:r>
              <a:rPr lang="ar-IQ" dirty="0" smtClean="0"/>
              <a:t>في الدم يزيد من هذا الاتحاد وتدعى هذه الظاهرة بتأثير بور </a:t>
            </a:r>
            <a:r>
              <a:rPr lang="en-US" dirty="0" smtClean="0"/>
              <a:t>Bohr Effect . </a:t>
            </a:r>
            <a:r>
              <a:rPr lang="ar-IQ" dirty="0" smtClean="0"/>
              <a:t>و لتأثير بور أهمية وظيفية فهو يساعد في الرئتين على اتحاد </a:t>
            </a:r>
            <a:r>
              <a:rPr lang="en-US" dirty="0" smtClean="0"/>
              <a:t>O2 </a:t>
            </a:r>
            <a:r>
              <a:rPr lang="ar-IQ" dirty="0" smtClean="0"/>
              <a:t>مع </a:t>
            </a:r>
            <a:r>
              <a:rPr lang="en-US" dirty="0" err="1" smtClean="0"/>
              <a:t>Hb</a:t>
            </a:r>
            <a:r>
              <a:rPr lang="en-US" dirty="0" smtClean="0"/>
              <a:t> </a:t>
            </a:r>
            <a:r>
              <a:rPr lang="ar-IQ" dirty="0" smtClean="0"/>
              <a:t>وفي </a:t>
            </a:r>
            <a:r>
              <a:rPr lang="ar-IQ" dirty="0" err="1" smtClean="0"/>
              <a:t>الانسجة</a:t>
            </a:r>
            <a:r>
              <a:rPr lang="ar-IQ" dirty="0" smtClean="0"/>
              <a:t> على تحلل </a:t>
            </a:r>
            <a:r>
              <a:rPr lang="en-US" dirty="0" smtClean="0"/>
              <a:t>HbO2 </a:t>
            </a:r>
            <a:r>
              <a:rPr lang="ar-IQ" dirty="0" smtClean="0"/>
              <a:t>إلى </a:t>
            </a:r>
            <a:r>
              <a:rPr lang="en-US" dirty="0" err="1" smtClean="0"/>
              <a:t>Hb</a:t>
            </a:r>
            <a:r>
              <a:rPr lang="en-US" dirty="0" smtClean="0"/>
              <a:t> </a:t>
            </a:r>
            <a:r>
              <a:rPr lang="ar-IQ" dirty="0" smtClean="0"/>
              <a:t>و </a:t>
            </a:r>
            <a:r>
              <a:rPr lang="en-US" dirty="0" smtClean="0"/>
              <a:t>O2 </a:t>
            </a:r>
            <a:r>
              <a:rPr lang="ar-IQ" dirty="0" smtClean="0"/>
              <a:t>بسهولة . أما ارتفاع درجة الحرارة فإنها تقلل من قابلية اتحاد </a:t>
            </a:r>
            <a:r>
              <a:rPr lang="en-US" dirty="0" smtClean="0"/>
              <a:t>O2 </a:t>
            </a:r>
            <a:r>
              <a:rPr lang="ar-IQ" dirty="0" smtClean="0"/>
              <a:t>مع </a:t>
            </a:r>
            <a:r>
              <a:rPr lang="en-US" dirty="0" err="1" smtClean="0"/>
              <a:t>Hb</a:t>
            </a:r>
            <a:r>
              <a:rPr lang="en-US" dirty="0" smtClean="0"/>
              <a:t> </a:t>
            </a:r>
            <a:r>
              <a:rPr lang="ar-IQ" dirty="0" smtClean="0"/>
              <a:t>والعكس بالعكس . ولهذا التأثير أهميته الوظيفية أيضا" فعند قيام </a:t>
            </a:r>
            <a:r>
              <a:rPr lang="ar-IQ" dirty="0" err="1" smtClean="0"/>
              <a:t>الانسجة</a:t>
            </a:r>
            <a:r>
              <a:rPr lang="ar-IQ" dirty="0" smtClean="0"/>
              <a:t> بفعاليات عالية ترتفع درجة حرارتها قليلا" وهذا يساعد على تحلل </a:t>
            </a:r>
            <a:r>
              <a:rPr lang="en-US" dirty="0" smtClean="0"/>
              <a:t>HbO2 </a:t>
            </a:r>
            <a:r>
              <a:rPr lang="ar-IQ" dirty="0" smtClean="0"/>
              <a:t>وبالتالي تزود </a:t>
            </a:r>
            <a:r>
              <a:rPr lang="ar-IQ" dirty="0" err="1" smtClean="0"/>
              <a:t>الانسجة</a:t>
            </a:r>
            <a:r>
              <a:rPr lang="ar-IQ" dirty="0" smtClean="0"/>
              <a:t> بكمية إضافية من الأوكسجين . أما عند برودة </a:t>
            </a:r>
            <a:r>
              <a:rPr lang="ar-IQ" dirty="0" err="1" smtClean="0"/>
              <a:t>الانسجة</a:t>
            </a:r>
            <a:r>
              <a:rPr lang="ar-IQ" dirty="0" smtClean="0"/>
              <a:t> فقد يكون تحرر الأوكسجين من </a:t>
            </a:r>
            <a:r>
              <a:rPr lang="ar-IQ" dirty="0" err="1" smtClean="0"/>
              <a:t>الهيموكلوبين</a:t>
            </a:r>
            <a:r>
              <a:rPr lang="ar-IQ" dirty="0" smtClean="0"/>
              <a:t> غير كاف لاحتياجات الخلايا . وهذا ما يحدث فعلا" عندما تصاب الأصابع </a:t>
            </a:r>
            <a:r>
              <a:rPr lang="ar-IQ" dirty="0" err="1" smtClean="0"/>
              <a:t>بالانجماد</a:t>
            </a:r>
            <a:r>
              <a:rPr lang="ar-IQ" dirty="0" smtClean="0"/>
              <a:t> </a:t>
            </a:r>
            <a:r>
              <a:rPr lang="en-US" dirty="0" smtClean="0"/>
              <a:t>Frost </a:t>
            </a:r>
            <a:r>
              <a:rPr lang="ar-IQ" dirty="0" smtClean="0"/>
              <a:t>فتموت أنسجة الأصابع اختناقا" .</a:t>
            </a:r>
          </a:p>
          <a:p>
            <a:r>
              <a:rPr lang="ar-IQ" b="1" u="sng" dirty="0" smtClean="0"/>
              <a:t> </a:t>
            </a:r>
            <a:endParaRPr lang="ar-IQ" b="1" dirty="0" smtClean="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a:t>نقل ثنائي </a:t>
            </a:r>
            <a:r>
              <a:rPr lang="ar-IQ" dirty="0" err="1"/>
              <a:t>اوكسيد</a:t>
            </a:r>
            <a:r>
              <a:rPr lang="ar-IQ" dirty="0"/>
              <a:t> </a:t>
            </a:r>
            <a:r>
              <a:rPr lang="ar-IQ" dirty="0" err="1" smtClean="0"/>
              <a:t>الكاربون</a:t>
            </a:r>
            <a:endParaRPr lang="ar-IQ" dirty="0"/>
          </a:p>
        </p:txBody>
      </p:sp>
      <p:sp>
        <p:nvSpPr>
          <p:cNvPr id="3" name="عنصر نائب للمحتوى 2"/>
          <p:cNvSpPr>
            <a:spLocks noGrp="1"/>
          </p:cNvSpPr>
          <p:nvPr>
            <p:ph idx="1"/>
          </p:nvPr>
        </p:nvSpPr>
        <p:spPr/>
        <p:txBody>
          <a:bodyPr>
            <a:normAutofit fontScale="77500" lnSpcReduction="20000"/>
          </a:bodyPr>
          <a:lstStyle/>
          <a:p>
            <a:pPr algn="just"/>
            <a:r>
              <a:rPr lang="ar-IQ" dirty="0" err="1" smtClean="0"/>
              <a:t>ان</a:t>
            </a:r>
            <a:r>
              <a:rPr lang="ar-IQ" dirty="0" smtClean="0"/>
              <a:t> </a:t>
            </a:r>
            <a:r>
              <a:rPr lang="ar-IQ" dirty="0"/>
              <a:t>كمية ثنائي </a:t>
            </a:r>
            <a:r>
              <a:rPr lang="ar-IQ" dirty="0" err="1"/>
              <a:t>اوكسيد</a:t>
            </a:r>
            <a:r>
              <a:rPr lang="ar-IQ" dirty="0"/>
              <a:t> </a:t>
            </a:r>
            <a:r>
              <a:rPr lang="ar-IQ" dirty="0" err="1"/>
              <a:t>الكاربون</a:t>
            </a:r>
            <a:r>
              <a:rPr lang="ar-IQ" dirty="0"/>
              <a:t> في الدم أعلى من كمية الأوكسجين فيه . تبلغ كمية </a:t>
            </a:r>
            <a:r>
              <a:rPr lang="en-US" dirty="0"/>
              <a:t>CO2 </a:t>
            </a:r>
            <a:r>
              <a:rPr lang="ar-IQ" dirty="0"/>
              <a:t>في الدم الوريدي 53 سم3 </a:t>
            </a:r>
            <a:r>
              <a:rPr lang="ar-IQ" dirty="0" err="1"/>
              <a:t>و</a:t>
            </a:r>
            <a:r>
              <a:rPr lang="ar-IQ" dirty="0"/>
              <a:t> 100 سم3 من الدم . وفي الدم الشرياني 48 سم3 </a:t>
            </a:r>
            <a:r>
              <a:rPr lang="ar-IQ" dirty="0" err="1"/>
              <a:t>و</a:t>
            </a:r>
            <a:r>
              <a:rPr lang="ar-IQ" dirty="0"/>
              <a:t> 100 سم3 . وعند مرور الدم خلال </a:t>
            </a:r>
            <a:r>
              <a:rPr lang="ar-IQ" dirty="0" err="1"/>
              <a:t>الانسجة</a:t>
            </a:r>
            <a:r>
              <a:rPr lang="ar-IQ" dirty="0"/>
              <a:t> تكتسب كل </a:t>
            </a:r>
            <a:r>
              <a:rPr lang="ar-IQ" dirty="0" smtClean="0"/>
              <a:t>100 </a:t>
            </a:r>
            <a:r>
              <a:rPr lang="ar-IQ" dirty="0"/>
              <a:t>سم3 منه 5 سم3 من ثنائي </a:t>
            </a:r>
            <a:r>
              <a:rPr lang="ar-IQ" dirty="0" err="1"/>
              <a:t>اوكسيد</a:t>
            </a:r>
            <a:r>
              <a:rPr lang="ar-IQ" dirty="0"/>
              <a:t> </a:t>
            </a:r>
            <a:r>
              <a:rPr lang="ar-IQ" dirty="0" err="1"/>
              <a:t>الكاربون</a:t>
            </a:r>
            <a:r>
              <a:rPr lang="ar-IQ" dirty="0"/>
              <a:t> ويفقد نفس هذا المقدار عند مروره خلال الرئتين . يبلغ </a:t>
            </a:r>
            <a:r>
              <a:rPr lang="en-US" dirty="0"/>
              <a:t>PCO2 </a:t>
            </a:r>
            <a:r>
              <a:rPr lang="ar-IQ" dirty="0"/>
              <a:t>في الدم الشرياني 40 ملم </a:t>
            </a:r>
            <a:r>
              <a:rPr lang="ar-IQ" dirty="0" err="1"/>
              <a:t>زئبق</a:t>
            </a:r>
            <a:r>
              <a:rPr lang="ar-IQ" dirty="0"/>
              <a:t> وفي الدم الوريدي 46 ملم </a:t>
            </a:r>
            <a:r>
              <a:rPr lang="ar-IQ" dirty="0" err="1"/>
              <a:t>زئبق</a:t>
            </a:r>
            <a:r>
              <a:rPr lang="ar-IQ" dirty="0"/>
              <a:t> . يوجد ثنائي </a:t>
            </a:r>
            <a:r>
              <a:rPr lang="ar-IQ" dirty="0" err="1"/>
              <a:t>اوكسيد</a:t>
            </a:r>
            <a:r>
              <a:rPr lang="ar-IQ" dirty="0"/>
              <a:t> </a:t>
            </a:r>
            <a:r>
              <a:rPr lang="ar-IQ" dirty="0" err="1"/>
              <a:t>الكاربون</a:t>
            </a:r>
            <a:r>
              <a:rPr lang="ar-IQ" dirty="0"/>
              <a:t> في الدم بأربعة أشكال هي :</a:t>
            </a:r>
          </a:p>
          <a:p>
            <a:pPr algn="just"/>
            <a:r>
              <a:rPr lang="ar-IQ" dirty="0"/>
              <a:t>1- ذائب في الدم ذوبانا" طبيعيا"وتبلغ النسبة حوالي 4% من الكمية الكلية .</a:t>
            </a:r>
          </a:p>
          <a:p>
            <a:pPr algn="just"/>
            <a:r>
              <a:rPr lang="ar-IQ" dirty="0"/>
              <a:t>2- متحد مع الماء مكونا" حامض </a:t>
            </a:r>
            <a:r>
              <a:rPr lang="ar-IQ" dirty="0" err="1"/>
              <a:t>الكاربونيك</a:t>
            </a:r>
            <a:r>
              <a:rPr lang="ar-IQ" dirty="0"/>
              <a:t> </a:t>
            </a:r>
            <a:r>
              <a:rPr lang="en-US" dirty="0"/>
              <a:t>H2CO3 </a:t>
            </a:r>
            <a:r>
              <a:rPr lang="ar-IQ" dirty="0"/>
              <a:t>والنسبة لا تتجاوز 1% .</a:t>
            </a:r>
          </a:p>
          <a:p>
            <a:pPr algn="just"/>
            <a:r>
              <a:rPr lang="ar-IQ" dirty="0"/>
              <a:t>3- مكونا" </a:t>
            </a:r>
            <a:r>
              <a:rPr lang="ar-IQ" dirty="0" err="1"/>
              <a:t>بيكاربونات</a:t>
            </a:r>
            <a:r>
              <a:rPr lang="ar-IQ" dirty="0"/>
              <a:t> وهذه تنتج من تأين </a:t>
            </a:r>
            <a:r>
              <a:rPr lang="en-US" dirty="0"/>
              <a:t>H2CO3 </a:t>
            </a:r>
            <a:r>
              <a:rPr lang="ar-IQ" dirty="0"/>
              <a:t>إلى -</a:t>
            </a:r>
            <a:r>
              <a:rPr lang="en-US" dirty="0"/>
              <a:t>HCO3 </a:t>
            </a:r>
            <a:r>
              <a:rPr lang="ar-IQ" dirty="0"/>
              <a:t>و </a:t>
            </a:r>
            <a:r>
              <a:rPr lang="en-US" dirty="0"/>
              <a:t>H+ </a:t>
            </a:r>
            <a:r>
              <a:rPr lang="ar-IQ" dirty="0"/>
              <a:t>إن </a:t>
            </a:r>
            <a:r>
              <a:rPr lang="ar-IQ" dirty="0" err="1"/>
              <a:t>البيكاربونات</a:t>
            </a:r>
            <a:r>
              <a:rPr lang="ar-IQ" dirty="0"/>
              <a:t> تشكل حوالي 65% من ثنائي </a:t>
            </a:r>
            <a:r>
              <a:rPr lang="ar-IQ" dirty="0" err="1"/>
              <a:t>اوكسيد</a:t>
            </a:r>
            <a:r>
              <a:rPr lang="ar-IQ" dirty="0"/>
              <a:t> </a:t>
            </a:r>
            <a:r>
              <a:rPr lang="ar-IQ" dirty="0" err="1"/>
              <a:t>الكاربون</a:t>
            </a:r>
            <a:r>
              <a:rPr lang="ar-IQ" dirty="0"/>
              <a:t> الموجود في الدم .</a:t>
            </a:r>
          </a:p>
          <a:p>
            <a:pPr>
              <a:buNone/>
            </a:pP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411807"/>
          </a:xfrm>
        </p:spPr>
        <p:txBody>
          <a:bodyPr>
            <a:normAutofit fontScale="85000" lnSpcReduction="10000"/>
          </a:bodyPr>
          <a:lstStyle/>
          <a:p>
            <a:pPr algn="just"/>
            <a:r>
              <a:rPr lang="ar-IQ" dirty="0" smtClean="0"/>
              <a:t>4- متحد مع </a:t>
            </a:r>
            <a:r>
              <a:rPr lang="ar-IQ" dirty="0" err="1" smtClean="0"/>
              <a:t>الهيموكلوبين</a:t>
            </a:r>
            <a:r>
              <a:rPr lang="ar-IQ" dirty="0" smtClean="0"/>
              <a:t> وبروتينات الدم </a:t>
            </a:r>
            <a:r>
              <a:rPr lang="ar-IQ" dirty="0" err="1" smtClean="0"/>
              <a:t>الاخرى</a:t>
            </a:r>
            <a:r>
              <a:rPr lang="ar-IQ" dirty="0" smtClean="0"/>
              <a:t> والنسبة هي 30 % . يتم الاتحاد بين </a:t>
            </a:r>
            <a:r>
              <a:rPr lang="en-US" dirty="0" smtClean="0"/>
              <a:t>CO2 </a:t>
            </a:r>
            <a:r>
              <a:rPr lang="ar-IQ" dirty="0" smtClean="0"/>
              <a:t>و </a:t>
            </a:r>
            <a:r>
              <a:rPr lang="en-US" dirty="0" smtClean="0"/>
              <a:t>NH2_ </a:t>
            </a:r>
            <a:r>
              <a:rPr lang="ar-IQ" dirty="0" smtClean="0"/>
              <a:t>في البروتين ويدعى المركب الناتج </a:t>
            </a:r>
            <a:r>
              <a:rPr lang="ar-IQ" dirty="0" err="1" smtClean="0"/>
              <a:t>بالكاربامينات</a:t>
            </a:r>
            <a:r>
              <a:rPr lang="ar-IQ" dirty="0" smtClean="0"/>
              <a:t> وتتميز بالمجموعة الكيميائية </a:t>
            </a:r>
            <a:r>
              <a:rPr lang="ar-IQ" dirty="0" err="1" smtClean="0"/>
              <a:t>الكاربامين</a:t>
            </a:r>
            <a:r>
              <a:rPr lang="ar-IQ" dirty="0" smtClean="0"/>
              <a:t> –</a:t>
            </a:r>
            <a:r>
              <a:rPr lang="en-US" dirty="0" smtClean="0"/>
              <a:t>NHCOOH .</a:t>
            </a:r>
          </a:p>
          <a:p>
            <a:pPr algn="just"/>
            <a:r>
              <a:rPr lang="ar-IQ" dirty="0" smtClean="0"/>
              <a:t>إن معظم </a:t>
            </a:r>
            <a:r>
              <a:rPr lang="en-US" dirty="0" smtClean="0"/>
              <a:t>CO2 </a:t>
            </a:r>
            <a:r>
              <a:rPr lang="ar-IQ" dirty="0" smtClean="0"/>
              <a:t>ينقل في الدم على شكل </a:t>
            </a:r>
            <a:r>
              <a:rPr lang="ar-IQ" dirty="0" err="1" smtClean="0"/>
              <a:t>بيكاربونات</a:t>
            </a:r>
            <a:r>
              <a:rPr lang="ar-IQ" dirty="0" smtClean="0"/>
              <a:t> ناتجة من اتحاد </a:t>
            </a:r>
            <a:r>
              <a:rPr lang="en-US" dirty="0" smtClean="0"/>
              <a:t>CO2 </a:t>
            </a:r>
            <a:r>
              <a:rPr lang="ar-IQ" dirty="0" smtClean="0"/>
              <a:t>مع </a:t>
            </a:r>
            <a:r>
              <a:rPr lang="en-US" dirty="0" smtClean="0"/>
              <a:t>H2O </a:t>
            </a:r>
            <a:r>
              <a:rPr lang="ar-IQ" dirty="0" smtClean="0"/>
              <a:t>ومن ثم تحلل الأخير إلى -</a:t>
            </a:r>
            <a:r>
              <a:rPr lang="en-US" dirty="0" smtClean="0"/>
              <a:t>HCO3 </a:t>
            </a:r>
            <a:r>
              <a:rPr lang="ar-IQ" dirty="0" smtClean="0"/>
              <a:t>و </a:t>
            </a:r>
            <a:r>
              <a:rPr lang="en-US" dirty="0" smtClean="0"/>
              <a:t>H+ </a:t>
            </a:r>
            <a:r>
              <a:rPr lang="ar-IQ" dirty="0" smtClean="0"/>
              <a:t>ولكن اتحاد </a:t>
            </a:r>
            <a:r>
              <a:rPr lang="en-US" dirty="0" smtClean="0"/>
              <a:t>CO2 </a:t>
            </a:r>
            <a:r>
              <a:rPr lang="ar-IQ" dirty="0" smtClean="0"/>
              <a:t>مع </a:t>
            </a:r>
            <a:r>
              <a:rPr lang="en-US" dirty="0" smtClean="0"/>
              <a:t>H2O </a:t>
            </a:r>
            <a:r>
              <a:rPr lang="ar-IQ" dirty="0" smtClean="0"/>
              <a:t>عملية بطيئة جدا" إذا توفر إنزيم خاص يدعى </a:t>
            </a:r>
            <a:r>
              <a:rPr lang="ar-IQ" dirty="0" err="1" smtClean="0"/>
              <a:t>كاربونيك</a:t>
            </a:r>
            <a:r>
              <a:rPr lang="ar-IQ" dirty="0" smtClean="0"/>
              <a:t> </a:t>
            </a:r>
            <a:r>
              <a:rPr lang="ar-IQ" dirty="0" err="1" smtClean="0"/>
              <a:t>انهايدريز</a:t>
            </a:r>
            <a:r>
              <a:rPr lang="ar-IQ" dirty="0" smtClean="0"/>
              <a:t> . يكاد يكون هذا الإنزيم معدوما" في المصل ولكن يوجد بكميات كافية في الكريات الحمراء فان هذه التفاعلات تحدث داخل هذه الكريات . تنتج من هذا التفاعل ايونات الهيدروجين التي يجب أن تزال من الدم وإلا  أدى ذلك إلى زيادة حموضة الدم . تزال بعض ايونات الهيدروجين بواسطة </a:t>
            </a:r>
            <a:r>
              <a:rPr lang="ar-IQ" dirty="0" err="1" smtClean="0"/>
              <a:t>الهيموكلوبين</a:t>
            </a:r>
            <a:r>
              <a:rPr lang="ar-IQ" dirty="0" smtClean="0"/>
              <a:t> والجزء الأعظم يزال بواسطة بفرات </a:t>
            </a:r>
            <a:r>
              <a:rPr lang="ar-IQ" dirty="0" err="1" smtClean="0"/>
              <a:t>اخرى</a:t>
            </a:r>
            <a:r>
              <a:rPr lang="ar-IQ" dirty="0" smtClean="0"/>
              <a:t> في الدم . كما أن جزءا" آخر منها تطرح بواسطة الكليتين . </a:t>
            </a:r>
          </a:p>
          <a:p>
            <a:r>
              <a:rPr lang="ar-IQ" b="1" dirty="0" smtClean="0"/>
              <a:t> </a:t>
            </a:r>
          </a:p>
          <a:p>
            <a:pPr>
              <a:buNone/>
            </a:pP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smtClean="0"/>
              <a:t>تنظيم عملية التنفس</a:t>
            </a:r>
            <a:endParaRPr lang="ar-IQ" dirty="0"/>
          </a:p>
        </p:txBody>
      </p:sp>
      <p:sp>
        <p:nvSpPr>
          <p:cNvPr id="3" name="عنصر نائب للمحتوى 2"/>
          <p:cNvSpPr>
            <a:spLocks noGrp="1"/>
          </p:cNvSpPr>
          <p:nvPr>
            <p:ph idx="1"/>
          </p:nvPr>
        </p:nvSpPr>
        <p:spPr/>
        <p:txBody>
          <a:bodyPr>
            <a:normAutofit fontScale="77500" lnSpcReduction="20000"/>
          </a:bodyPr>
          <a:lstStyle/>
          <a:p>
            <a:pPr algn="just"/>
            <a:r>
              <a:rPr lang="ar-IQ" dirty="0"/>
              <a:t>التنظيم العصبي ويعد تركيز ثنائي </a:t>
            </a:r>
            <a:r>
              <a:rPr lang="ar-IQ" dirty="0" err="1"/>
              <a:t>اوكسيد</a:t>
            </a:r>
            <a:r>
              <a:rPr lang="ar-IQ" dirty="0"/>
              <a:t> </a:t>
            </a:r>
            <a:r>
              <a:rPr lang="ar-IQ" dirty="0" err="1"/>
              <a:t>الكاربون</a:t>
            </a:r>
            <a:r>
              <a:rPr lang="ar-IQ" dirty="0"/>
              <a:t> في الدم أهم عامل في عملية التنظيم حيث يتأثر نشاط المركز التنفسي </a:t>
            </a:r>
            <a:r>
              <a:rPr lang="ar-IQ" dirty="0" err="1"/>
              <a:t>بايعازات</a:t>
            </a:r>
            <a:r>
              <a:rPr lang="ar-IQ" dirty="0"/>
              <a:t> عصبية واردة إلى النخاع المستطيل عن طريق فرع العصب التائه الوارد من الرئتين فأثناء الشهيق تتمدد الرئتان فيسري سيل من </a:t>
            </a:r>
            <a:r>
              <a:rPr lang="ar-IQ" dirty="0" err="1"/>
              <a:t>الايعازات</a:t>
            </a:r>
            <a:r>
              <a:rPr lang="ar-IQ" dirty="0"/>
              <a:t> العصبية في العصب التائه إلى المركز التنفسي وهذه </a:t>
            </a:r>
            <a:r>
              <a:rPr lang="ar-IQ" dirty="0" err="1"/>
              <a:t>الايعازات</a:t>
            </a:r>
            <a:r>
              <a:rPr lang="ar-IQ" dirty="0"/>
              <a:t> مثبطة للمركز التنفسي .</a:t>
            </a:r>
          </a:p>
          <a:p>
            <a:pPr algn="just"/>
            <a:r>
              <a:rPr lang="ar-IQ" dirty="0"/>
              <a:t>التنظيم الكيميائي ويتم بواسطة مستلمات كيميائية محيطية </a:t>
            </a:r>
            <a:r>
              <a:rPr lang="ar-IQ" dirty="0" err="1"/>
              <a:t>واخرى</a:t>
            </a:r>
            <a:r>
              <a:rPr lang="ar-IQ" dirty="0"/>
              <a:t> مركزية . فعند تنفس هواء يحتوي من ثنائي </a:t>
            </a:r>
            <a:r>
              <a:rPr lang="ar-IQ" dirty="0" err="1"/>
              <a:t>اوكسيد</a:t>
            </a:r>
            <a:r>
              <a:rPr lang="ar-IQ" dirty="0"/>
              <a:t> </a:t>
            </a:r>
            <a:r>
              <a:rPr lang="ar-IQ" dirty="0" err="1"/>
              <a:t>الكاربون</a:t>
            </a:r>
            <a:r>
              <a:rPr lang="ar-IQ" dirty="0"/>
              <a:t> فيرتفع تركيز هذا الغاز في كل من هواء الحويصلات وفي الدم الشرياني وهذا الارتفاع يحفز المستلمات الكيميائية والمحيطية مما يؤدي إلى زيادة نشاط الحركات التنفسية فارتفاع معدل التهوية وبالتالي انخفاض تركيز ثنائي </a:t>
            </a:r>
            <a:r>
              <a:rPr lang="ar-IQ" dirty="0" err="1"/>
              <a:t>اوكسيد</a:t>
            </a:r>
            <a:r>
              <a:rPr lang="ar-IQ" dirty="0"/>
              <a:t> </a:t>
            </a:r>
            <a:r>
              <a:rPr lang="ar-IQ" dirty="0" err="1"/>
              <a:t>الكاربون</a:t>
            </a:r>
            <a:r>
              <a:rPr lang="ar-IQ" dirty="0"/>
              <a:t> في كل من الحويصلات الهوائية والدم الشرياني فتعود الحركات التنفسية إلى وضعها الاعتيادي . </a:t>
            </a:r>
          </a:p>
          <a:p>
            <a:r>
              <a:rPr lang="ar-IQ" dirty="0" smtClean="0"/>
              <a:t/>
            </a:r>
            <a:br>
              <a:rPr lang="ar-IQ" dirty="0" smtClean="0"/>
            </a:b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914</Words>
  <Application>Microsoft Office PowerPoint</Application>
  <PresentationFormat>عرض على الشاشة (3:4)‏</PresentationFormat>
  <Paragraphs>24</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سمة Office</vt:lpstr>
      <vt:lpstr>التبادل الغازي في الرئتين وفي الأنسجة  أ.د ياسين حبيب عزال</vt:lpstr>
      <vt:lpstr>الشريحة 2</vt:lpstr>
      <vt:lpstr>نقل الغازات بواسطة الدم</vt:lpstr>
      <vt:lpstr>نقل الأوكسجين</vt:lpstr>
      <vt:lpstr>الشريحة 5</vt:lpstr>
      <vt:lpstr>نقل ثنائي اوكسيد الكاربون</vt:lpstr>
      <vt:lpstr>الشريحة 7</vt:lpstr>
      <vt:lpstr>تنظيم عملية التنفس</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لتبادل الغازي في الرئتين وفي الأنسجة  أ.د فلاح مهدي عبود</dc:title>
  <dc:creator>د. فلاح</dc:creator>
  <cp:lastModifiedBy>mustafa</cp:lastModifiedBy>
  <cp:revision>4</cp:revision>
  <dcterms:created xsi:type="dcterms:W3CDTF">2018-12-11T17:21:05Z</dcterms:created>
  <dcterms:modified xsi:type="dcterms:W3CDTF">2011-12-29T23:59:19Z</dcterms:modified>
</cp:coreProperties>
</file>